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255">
          <p15:clr>
            <a:srgbClr val="A4A3A4"/>
          </p15:clr>
        </p15:guide>
        <p15:guide id="4" pos="347">
          <p15:clr>
            <a:srgbClr val="A4A3A4"/>
          </p15:clr>
        </p15:guide>
        <p15:guide id="5" pos="7378">
          <p15:clr>
            <a:srgbClr val="A4A3A4"/>
          </p15:clr>
        </p15:guide>
        <p15:guide id="6" pos="4384">
          <p15:clr>
            <a:srgbClr val="A4A3A4"/>
          </p15:clr>
        </p15:guide>
        <p15:guide id="7" pos="5881">
          <p15:clr>
            <a:srgbClr val="A4A3A4"/>
          </p15:clr>
        </p15:guide>
        <p15:guide id="8" pos="1844">
          <p15:clr>
            <a:srgbClr val="A4A3A4"/>
          </p15:clr>
        </p15:guide>
        <p15:guide id="9" orient="horz" pos="2296">
          <p15:clr>
            <a:srgbClr val="A4A3A4"/>
          </p15:clr>
        </p15:guide>
        <p15:guide id="10" orient="horz" pos="1570">
          <p15:clr>
            <a:srgbClr val="A4A3A4"/>
          </p15:clr>
        </p15:guide>
        <p15:guide id="11" orient="horz" pos="663">
          <p15:clr>
            <a:srgbClr val="A4A3A4"/>
          </p15:clr>
        </p15:guide>
        <p15:guide id="12" orient="horz" pos="1117">
          <p15:clr>
            <a:srgbClr val="A4A3A4"/>
          </p15:clr>
        </p15:guide>
        <p15:guide id="13" pos="2343">
          <p15:clr>
            <a:srgbClr val="A4A3A4"/>
          </p15:clr>
        </p15:guide>
        <p15:guide id="14" orient="horz" pos="1434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bwfgVTXpf6fITtgSJUH55s4H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255"/>
        <p:guide pos="347"/>
        <p:guide pos="7378"/>
        <p:guide pos="4384"/>
        <p:guide pos="5881"/>
        <p:guide pos="1844"/>
        <p:guide pos="2296" orient="horz"/>
        <p:guide pos="1570" orient="horz"/>
        <p:guide pos="663" orient="horz"/>
        <p:guide pos="1117" orient="horz"/>
        <p:guide pos="2343"/>
        <p:guide pos="143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8ba4b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0d8ba4b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8bbe6799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8bbe6799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8bbe67995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8bbe6799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8bbe6799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b8bbe67995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8bbe67995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8bbe67995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b8bbe67995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8bbe67995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8bbe6799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b8bbe67995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8bbe67995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8bbe67995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b8bbe67995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8bbe67995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8bbe67995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b8bbe67995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8bbe67995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8bbe67995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b8bbe67995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0d8ba4b7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 sz="1100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8" name="Google Shape;208;g1f0d8ba4b7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8bbe67995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b8bbe67995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8bbe6799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8bbe6799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b8bbe6799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8bbe67995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8bbe67995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b8bbe67995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8bbe679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b8bbe679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8bbe6799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8bbe6799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b8bbe6799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8bbe6799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8bbe6799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b8bbe6799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8bbe67995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8bbe67995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b8bbe67995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47738760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47738760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47738760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Part2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2" name="Google Shape;92;g26847738760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47738760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47738760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47738760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47738760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47738760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47738760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47738760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47738760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2" name="Google Shape;102;g26847738760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47738760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47738760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47738760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47738760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47738760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47738760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47738760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47738760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Part4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2" name="Google Shape;112;g26847738760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47738760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47738760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47738760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47738760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47738760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47738760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47738760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47738760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847738760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47738760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47738760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47738760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47738760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4773876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47738760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47738760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47738760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Part6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32" name="Google Shape;132;g26847738760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47738760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47738760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47738760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47738760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47738760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47738760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47738760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47738760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6847738760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47738760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47738760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47738760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47738760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47738760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47738760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47738760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47738760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Part8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2" name="Google Shape;152;g26847738760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47738760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47738760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47738760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47738760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4773876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47738760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47738760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47738760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6847738760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47738760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47738760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47738760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47738760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47738760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26847738760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26847738760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6847738760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Part10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g26847738760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847738760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847738760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6847738760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76" name="Google Shape;176;g26847738760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6847738760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9" name="Google Shape;2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38" name="Google Shape;3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2">
  <p:cSld name="part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46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46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6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6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70" name="Google Shape;7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73" name="Google Shape;7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26847738760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g26847738760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6847738760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6847738760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6847738760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6847738760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g26847738760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86" name="Google Shape;86;g26847738760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2684773876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8ba4b73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3600">
                <a:solidFill>
                  <a:srgbClr val="FFFFFF"/>
                </a:solidFill>
              </a:rPr>
              <a:t>6</a:t>
            </a: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8ba4b73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4800">
                <a:solidFill>
                  <a:srgbClr val="FFFFFF"/>
                </a:solidFill>
              </a:rPr>
              <a:t>Lane Detecting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f0d8ba4b73_0_0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8ba4b73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b8bbe67995_0_35"/>
          <p:cNvPicPr preferRelativeResize="0"/>
          <p:nvPr/>
        </p:nvPicPr>
        <p:blipFill rotWithShape="1">
          <a:blip r:embed="rId3">
            <a:alphaModFix/>
          </a:blip>
          <a:srcRect b="6147" l="5731" r="0" t="0"/>
          <a:stretch/>
        </p:blipFill>
        <p:spPr>
          <a:xfrm>
            <a:off x="6254875" y="2357550"/>
            <a:ext cx="4779075" cy="322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b8bbe67995_0_35"/>
          <p:cNvPicPr preferRelativeResize="0"/>
          <p:nvPr/>
        </p:nvPicPr>
        <p:blipFill rotWithShape="1">
          <a:blip r:embed="rId4">
            <a:alphaModFix/>
          </a:blip>
          <a:srcRect b="11166" l="0" r="50994" t="0"/>
          <a:stretch/>
        </p:blipFill>
        <p:spPr>
          <a:xfrm>
            <a:off x="711175" y="1575925"/>
            <a:ext cx="5298901" cy="287241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b8bbe67995_0_35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마스킹 전처리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b8bbe67995_0_35"/>
          <p:cNvSpPr/>
          <p:nvPr/>
        </p:nvSpPr>
        <p:spPr>
          <a:xfrm flipH="1">
            <a:off x="6199750" y="154480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왜냐고 ? 마스킹을 해주기 위해서 ~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b8bbe6799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25" y="1575925"/>
            <a:ext cx="7172501" cy="48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b8bbe67995_0_3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마스크 따기 ( 시각화 )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b8bbe67995_0_39"/>
          <p:cNvPicPr preferRelativeResize="0"/>
          <p:nvPr/>
        </p:nvPicPr>
        <p:blipFill rotWithShape="1">
          <a:blip r:embed="rId4">
            <a:alphaModFix/>
          </a:blip>
          <a:srcRect b="5249" l="5446" r="0" t="0"/>
          <a:stretch/>
        </p:blipFill>
        <p:spPr>
          <a:xfrm>
            <a:off x="6761800" y="2611000"/>
            <a:ext cx="4950776" cy="33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b8bbe67995_0_39"/>
          <p:cNvSpPr/>
          <p:nvPr/>
        </p:nvSpPr>
        <p:spPr>
          <a:xfrm flipH="1">
            <a:off x="6199750" y="154480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흑백 영역 위에 마스킹 범위를 지정해주자 (vertices)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8bbe67995_0_43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마스크 따기 ( 함수화 )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2b8bbe67995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48" y="1653775"/>
            <a:ext cx="8750176" cy="4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b8bbe67995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25" y="1628100"/>
            <a:ext cx="8258175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b8bbe67995_0_123"/>
          <p:cNvPicPr preferRelativeResize="0"/>
          <p:nvPr/>
        </p:nvPicPr>
        <p:blipFill rotWithShape="1">
          <a:blip r:embed="rId4">
            <a:alphaModFix/>
          </a:blip>
          <a:srcRect b="6611" l="6803" r="0" t="0"/>
          <a:stretch/>
        </p:blipFill>
        <p:spPr>
          <a:xfrm>
            <a:off x="6358825" y="857300"/>
            <a:ext cx="4626275" cy="3140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b8bbe67995_0_123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ROI 영역 검출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8bbe67995_0_64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Line 그리기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b8bbe67995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75" y="2669324"/>
            <a:ext cx="11161701" cy="246427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b8bbe67995_0_64"/>
          <p:cNvSpPr/>
          <p:nvPr/>
        </p:nvSpPr>
        <p:spPr>
          <a:xfrm flipH="1">
            <a:off x="6044425" y="164180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을 그려서 값들을 lines 에 저장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b8bbe67995_0_64"/>
          <p:cNvSpPr/>
          <p:nvPr/>
        </p:nvSpPr>
        <p:spPr>
          <a:xfrm flipH="1">
            <a:off x="5037900" y="540840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bgr에서 color = [255, 0, 0] 는 빨간색을 의미한다 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8bbe67995_0_70"/>
          <p:cNvSpPr txBox="1"/>
          <p:nvPr/>
        </p:nvSpPr>
        <p:spPr>
          <a:xfrm>
            <a:off x="191351" y="1052725"/>
            <a:ext cx="590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Line 으로 Hough line 그리기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2b8bbe6799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1773251"/>
            <a:ext cx="11276098" cy="39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b8bbe67995_0_70"/>
          <p:cNvPicPr preferRelativeResize="0"/>
          <p:nvPr/>
        </p:nvPicPr>
        <p:blipFill rotWithShape="1">
          <a:blip r:embed="rId4">
            <a:alphaModFix/>
          </a:blip>
          <a:srcRect b="5965" l="5740" r="1228" t="2951"/>
          <a:stretch/>
        </p:blipFill>
        <p:spPr>
          <a:xfrm>
            <a:off x="7826750" y="3166925"/>
            <a:ext cx="4067400" cy="26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8bbe67995_0_7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이미지에 선 입히기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2b8bbe67995_0_76"/>
          <p:cNvPicPr preferRelativeResize="0"/>
          <p:nvPr/>
        </p:nvPicPr>
        <p:blipFill rotWithShape="1">
          <a:blip r:embed="rId3">
            <a:alphaModFix/>
          </a:blip>
          <a:srcRect b="0" l="0" r="14449" t="0"/>
          <a:stretch/>
        </p:blipFill>
        <p:spPr>
          <a:xfrm>
            <a:off x="717700" y="2098700"/>
            <a:ext cx="867835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b8bbe67995_0_76"/>
          <p:cNvPicPr preferRelativeResize="0"/>
          <p:nvPr/>
        </p:nvPicPr>
        <p:blipFill rotWithShape="1">
          <a:blip r:embed="rId4">
            <a:alphaModFix/>
          </a:blip>
          <a:srcRect b="6191" l="4816" r="0" t="0"/>
          <a:stretch/>
        </p:blipFill>
        <p:spPr>
          <a:xfrm>
            <a:off x="6044425" y="3786325"/>
            <a:ext cx="4360724" cy="29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b8bbe67995_0_76"/>
          <p:cNvSpPr/>
          <p:nvPr/>
        </p:nvSpPr>
        <p:spPr>
          <a:xfrm flipH="1">
            <a:off x="6044425" y="164180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첫 페이지에서 보았던 결과 완성 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0d8ba4b73_0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ko-KR" sz="3600">
                <a:solidFill>
                  <a:schemeClr val="lt1"/>
                </a:solidFill>
              </a:rPr>
              <a:t>목차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211" name="Google Shape;211;g1f0d8ba4b73_0_8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f0d8ba4b73_0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f0d8ba4b73_0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Lane Detecting 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ko-KR" sz="2000">
                <a:solidFill>
                  <a:schemeClr val="lt1"/>
                </a:solidFill>
              </a:rPr>
              <a:t>기술 정의 및 간단 설명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ko-KR" sz="2000">
                <a:solidFill>
                  <a:schemeClr val="lt1"/>
                </a:solidFill>
              </a:rPr>
              <a:t>Lane Detect 다루어보기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14" name="Google Shape;214;g1f0d8ba4b73_0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8bbe67995_0_135"/>
          <p:cNvSpPr/>
          <p:nvPr/>
        </p:nvSpPr>
        <p:spPr>
          <a:xfrm flipH="1">
            <a:off x="7005678" y="1265035"/>
            <a:ext cx="48555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앞에 작은 카메라가 있는데 작다고 무시하지 말자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2b8bbe67995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50" y="1701575"/>
            <a:ext cx="3681074" cy="49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b8bbe67995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125" y="1701575"/>
            <a:ext cx="3681075" cy="4908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b8bbe67995_0_135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Raspberry Pi Camera V2 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b8bbe67995_0_135"/>
          <p:cNvSpPr/>
          <p:nvPr/>
        </p:nvSpPr>
        <p:spPr>
          <a:xfrm flipH="1">
            <a:off x="6202228" y="4041610"/>
            <a:ext cx="48555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라즈베리파이의 camera 포트로 연결되어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b8bbe67995_0_8"/>
          <p:cNvPicPr preferRelativeResize="0"/>
          <p:nvPr/>
        </p:nvPicPr>
        <p:blipFill rotWithShape="1">
          <a:blip r:embed="rId3">
            <a:alphaModFix/>
          </a:blip>
          <a:srcRect b="5633" l="5114" r="0" t="0"/>
          <a:stretch/>
        </p:blipFill>
        <p:spPr>
          <a:xfrm>
            <a:off x="698075" y="1528125"/>
            <a:ext cx="6818249" cy="45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8bbe67995_0_8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Lane Detecting (결과)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b8bbe67995_0_8"/>
          <p:cNvSpPr/>
          <p:nvPr/>
        </p:nvSpPr>
        <p:spPr>
          <a:xfrm flipH="1">
            <a:off x="6096000" y="2352000"/>
            <a:ext cx="5239800" cy="6486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결과부터 먼저 보여드리자면 ~? 도로 위의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원하는 영역에서 원하는 Lane 을 출력하는 것이 목표다 !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b8bbe67995_0_8"/>
          <p:cNvSpPr/>
          <p:nvPr/>
        </p:nvSpPr>
        <p:spPr>
          <a:xfrm flipH="1">
            <a:off x="6883525" y="4487750"/>
            <a:ext cx="44547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어떻게 하는걸까 ? 천천히 잘 따라와 보자 ~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g2b8bbe67995_0_8"/>
          <p:cNvCxnSpPr/>
          <p:nvPr/>
        </p:nvCxnSpPr>
        <p:spPr>
          <a:xfrm flipH="1" rot="10800000">
            <a:off x="5490250" y="3128500"/>
            <a:ext cx="1314300" cy="776700"/>
          </a:xfrm>
          <a:prstGeom prst="straightConnector1">
            <a:avLst/>
          </a:prstGeom>
          <a:noFill/>
          <a:ln cap="flat" cmpd="sng" w="7620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8bbe67995_0_10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OpenCv 라이브러리 설치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2b8bbe67995_0_100"/>
          <p:cNvPicPr preferRelativeResize="0"/>
          <p:nvPr/>
        </p:nvPicPr>
        <p:blipFill rotWithShape="1">
          <a:blip r:embed="rId3">
            <a:alphaModFix/>
          </a:blip>
          <a:srcRect b="0" l="0" r="42039" t="0"/>
          <a:stretch/>
        </p:blipFill>
        <p:spPr>
          <a:xfrm>
            <a:off x="697500" y="1773250"/>
            <a:ext cx="10056076" cy="31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b8bbe67995_0_100"/>
          <p:cNvSpPr/>
          <p:nvPr/>
        </p:nvSpPr>
        <p:spPr>
          <a:xfrm flipH="1">
            <a:off x="4932050" y="1964400"/>
            <a:ext cx="57894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OpenCv 를 사용하기 위한 라이브러리를 먼저 다운받자 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8bbe67995_0_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이미지 불러오기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b8bbe67995_0_0"/>
          <p:cNvPicPr preferRelativeResize="0"/>
          <p:nvPr/>
        </p:nvPicPr>
        <p:blipFill rotWithShape="1">
          <a:blip r:embed="rId3">
            <a:alphaModFix/>
          </a:blip>
          <a:srcRect b="8299" l="0" r="39558" t="5604"/>
          <a:stretch/>
        </p:blipFill>
        <p:spPr>
          <a:xfrm>
            <a:off x="622550" y="1690850"/>
            <a:ext cx="5545724" cy="30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b8bbe67995_0_0"/>
          <p:cNvPicPr preferRelativeResize="0"/>
          <p:nvPr/>
        </p:nvPicPr>
        <p:blipFill rotWithShape="1">
          <a:blip r:embed="rId4">
            <a:alphaModFix/>
          </a:blip>
          <a:srcRect b="5437" l="5006" r="0" t="0"/>
          <a:stretch/>
        </p:blipFill>
        <p:spPr>
          <a:xfrm>
            <a:off x="5618075" y="2579550"/>
            <a:ext cx="5968751" cy="40252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b8bbe67995_0_0"/>
          <p:cNvSpPr/>
          <p:nvPr/>
        </p:nvSpPr>
        <p:spPr>
          <a:xfrm flipH="1">
            <a:off x="6056350" y="1773250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JPG 파일 경로는 각자 잘 맞춰서 설정해줘..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8bbe67995_0_1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Grayscale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b8bbe67995_0_12"/>
          <p:cNvPicPr preferRelativeResize="0"/>
          <p:nvPr/>
        </p:nvPicPr>
        <p:blipFill rotWithShape="1">
          <a:blip r:embed="rId3">
            <a:alphaModFix/>
          </a:blip>
          <a:srcRect b="16635" l="4216" r="27663" t="5736"/>
          <a:stretch/>
        </p:blipFill>
        <p:spPr>
          <a:xfrm>
            <a:off x="491150" y="1635125"/>
            <a:ext cx="7155201" cy="2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b8bbe67995_0_12"/>
          <p:cNvPicPr preferRelativeResize="0"/>
          <p:nvPr/>
        </p:nvPicPr>
        <p:blipFill rotWithShape="1">
          <a:blip r:embed="rId4">
            <a:alphaModFix/>
          </a:blip>
          <a:srcRect b="5615" l="5204" r="0" t="0"/>
          <a:stretch/>
        </p:blipFill>
        <p:spPr>
          <a:xfrm>
            <a:off x="5753100" y="2764875"/>
            <a:ext cx="5834626" cy="3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b8bbe67995_0_12"/>
          <p:cNvSpPr/>
          <p:nvPr/>
        </p:nvSpPr>
        <p:spPr>
          <a:xfrm flipH="1">
            <a:off x="6235575" y="1367025"/>
            <a:ext cx="50922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불러온 이미지를 회색으로 변환 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b8bbe67995_0_12"/>
          <p:cNvSpPr/>
          <p:nvPr/>
        </p:nvSpPr>
        <p:spPr>
          <a:xfrm flipH="1">
            <a:off x="491100" y="4610125"/>
            <a:ext cx="5092200" cy="1027500"/>
          </a:xfrm>
          <a:prstGeom prst="homePlate">
            <a:avLst>
              <a:gd fmla="val 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영상을 전처리에 효과적이며, 가우시안 필터링 전에 그레이 스케일링 작업을 거치는게 일반적이다.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b8bbe6799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" y="1575925"/>
            <a:ext cx="8241075" cy="27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b8bbe67995_0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Gaussian blur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2b8bbe67995_0_16"/>
          <p:cNvPicPr preferRelativeResize="0"/>
          <p:nvPr/>
        </p:nvPicPr>
        <p:blipFill rotWithShape="1">
          <a:blip r:embed="rId4">
            <a:alphaModFix/>
          </a:blip>
          <a:srcRect b="8767" l="5392" r="0" t="0"/>
          <a:stretch/>
        </p:blipFill>
        <p:spPr>
          <a:xfrm>
            <a:off x="6959600" y="2349000"/>
            <a:ext cx="4329751" cy="28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b8bbe67995_0_16"/>
          <p:cNvSpPr/>
          <p:nvPr/>
        </p:nvSpPr>
        <p:spPr>
          <a:xfrm flipH="1">
            <a:off x="6865250" y="5584575"/>
            <a:ext cx="4585800" cy="4569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예시, 모자이크 처리 같은 느낌으로 이해하자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2b8bbe67995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438" y="3944313"/>
            <a:ext cx="38100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8bbe67995_0_1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Canny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b8bbe67995_0_116"/>
          <p:cNvPicPr preferRelativeResize="0"/>
          <p:nvPr/>
        </p:nvPicPr>
        <p:blipFill rotWithShape="1">
          <a:blip r:embed="rId3">
            <a:alphaModFix/>
          </a:blip>
          <a:srcRect b="0" l="0" r="0" t="4085"/>
          <a:stretch/>
        </p:blipFill>
        <p:spPr>
          <a:xfrm>
            <a:off x="771775" y="1575925"/>
            <a:ext cx="7618826" cy="3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8bbe67995_0_116"/>
          <p:cNvPicPr preferRelativeResize="0"/>
          <p:nvPr/>
        </p:nvPicPr>
        <p:blipFill rotWithShape="1">
          <a:blip r:embed="rId4">
            <a:alphaModFix/>
          </a:blip>
          <a:srcRect b="5249" l="5455" r="0" t="0"/>
          <a:stretch/>
        </p:blipFill>
        <p:spPr>
          <a:xfrm>
            <a:off x="6096000" y="3318150"/>
            <a:ext cx="4806550" cy="32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2022-08-19T02:45:41Z</dcterms:created>
  <dc:creator>이아람</dc:creator>
</cp:coreProperties>
</file>